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acdbbe5f8c64b48" /><Relationship Type="http://schemas.openxmlformats.org/officeDocument/2006/relationships/extended-properties" Target="/docProps/app.xml" Id="Rcbe7776e4388425b" /><Relationship Type="http://schemas.openxmlformats.org/officeDocument/2006/relationships/officeDocument" Target="/ppt/presentation.xml" Id="R19783caa937b405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2516e11c6254280"/>
  </p:sldMasterIdLst>
  <p:notesMasterIdLst>
    <p:notesMasterId xmlns:r="http://schemas.openxmlformats.org/officeDocument/2006/relationships" r:id="Rf4f63ee29aa54603"/>
  </p:notesMasterIdLst>
  <p:sldIdLst>
    <p:sldId xmlns:r="http://schemas.openxmlformats.org/officeDocument/2006/relationships" id="256" r:id="R404c89e1f4594e89"/>
    <p:sldId xmlns:r="http://schemas.openxmlformats.org/officeDocument/2006/relationships" id="257" r:id="Rba90f5acc0794086"/>
    <p:sldId xmlns:r="http://schemas.openxmlformats.org/officeDocument/2006/relationships" id="258" r:id="Rb323cfa6df7d4afd"/>
    <p:sldId xmlns:r="http://schemas.openxmlformats.org/officeDocument/2006/relationships" id="259" r:id="R9c4baec8e5dd4d8a"/>
    <p:sldId xmlns:r="http://schemas.openxmlformats.org/officeDocument/2006/relationships" id="260" r:id="Ra2e102092717459d"/>
    <p:sldId xmlns:r="http://schemas.openxmlformats.org/officeDocument/2006/relationships" id="261" r:id="R85f277befa094e86"/>
    <p:sldId xmlns:r="http://schemas.openxmlformats.org/officeDocument/2006/relationships" id="262" r:id="R8add96d44af2489a"/>
    <p:sldId xmlns:r="http://schemas.openxmlformats.org/officeDocument/2006/relationships" id="263" r:id="Ra9ca859857ce425d"/>
    <p:sldId xmlns:r="http://schemas.openxmlformats.org/officeDocument/2006/relationships" id="264" r:id="Ra3a1ab883aa64094"/>
    <p:sldId xmlns:r="http://schemas.openxmlformats.org/officeDocument/2006/relationships" id="265" r:id="Rda784c1e1ce440a1"/>
    <p:sldId xmlns:r="http://schemas.openxmlformats.org/officeDocument/2006/relationships" id="266" r:id="Rc3eb6880a2d742b8"/>
    <p:sldId xmlns:r="http://schemas.openxmlformats.org/officeDocument/2006/relationships" id="267" r:id="Rf926d461b8e24f3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a0130050ca245db" /><Relationship Type="http://schemas.openxmlformats.org/officeDocument/2006/relationships/slideMaster" Target="/ppt/slideMasters/slideMaster1.xml" Id="R82516e11c6254280" /><Relationship Type="http://schemas.openxmlformats.org/officeDocument/2006/relationships/notesMaster" Target="/ppt/notesMasters/notesMaster1.xml" Id="Rf4f63ee29aa54603" /><Relationship Type="http://schemas.openxmlformats.org/officeDocument/2006/relationships/presProps" Target="/ppt/presProps.xml" Id="Rc399599b57a44eeb" /><Relationship Type="http://schemas.openxmlformats.org/officeDocument/2006/relationships/tableStyles" Target="/ppt/tableStyles.xml" Id="R2d340cef1dc94b20" /><Relationship Type="http://schemas.openxmlformats.org/officeDocument/2006/relationships/slide" Target="/ppt/slides/slide1.xml" Id="R404c89e1f4594e89" /><Relationship Type="http://schemas.openxmlformats.org/officeDocument/2006/relationships/slide" Target="/ppt/slides/slide2.xml" Id="Rba90f5acc0794086" /><Relationship Type="http://schemas.openxmlformats.org/officeDocument/2006/relationships/slide" Target="/ppt/slides/slide3.xml" Id="Rb323cfa6df7d4afd" /><Relationship Type="http://schemas.openxmlformats.org/officeDocument/2006/relationships/slide" Target="/ppt/slides/slide4.xml" Id="R9c4baec8e5dd4d8a" /><Relationship Type="http://schemas.openxmlformats.org/officeDocument/2006/relationships/slide" Target="/ppt/slides/slide5.xml" Id="Ra2e102092717459d" /><Relationship Type="http://schemas.openxmlformats.org/officeDocument/2006/relationships/slide" Target="/ppt/slides/slide6.xml" Id="R85f277befa094e86" /><Relationship Type="http://schemas.openxmlformats.org/officeDocument/2006/relationships/slide" Target="/ppt/slides/slide7.xml" Id="R8add96d44af2489a" /><Relationship Type="http://schemas.openxmlformats.org/officeDocument/2006/relationships/slide" Target="/ppt/slides/slide8.xml" Id="Ra9ca859857ce425d" /><Relationship Type="http://schemas.openxmlformats.org/officeDocument/2006/relationships/slide" Target="/ppt/slides/slide9.xml" Id="Ra3a1ab883aa64094" /><Relationship Type="http://schemas.openxmlformats.org/officeDocument/2006/relationships/slide" Target="/ppt/slides/slide10.xml" Id="Rda784c1e1ce440a1" /><Relationship Type="http://schemas.openxmlformats.org/officeDocument/2006/relationships/slide" Target="/ppt/slides/slide11.xml" Id="Rc3eb6880a2d742b8" /><Relationship Type="http://schemas.openxmlformats.org/officeDocument/2006/relationships/slide" Target="/ppt/slides/slide12.xml" Id="Rf926d461b8e24f3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16ef2e8fbf44df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ccbac71748e4d6f" /><Relationship Type="http://schemas.openxmlformats.org/officeDocument/2006/relationships/notesMaster" Target="/ppt/notesMasters/notesMaster1.xml" Id="Re4e9367dffcf4da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8f308ea6584446e" /><Relationship Type="http://schemas.openxmlformats.org/officeDocument/2006/relationships/notesMaster" Target="/ppt/notesMasters/notesMaster1.xml" Id="Rd66a041ac46d4e6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797b36938564fc2" /><Relationship Type="http://schemas.openxmlformats.org/officeDocument/2006/relationships/notesMaster" Target="/ppt/notesMasters/notesMaster1.xml" Id="R86c46b451d9c453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b58962e8df74821" /><Relationship Type="http://schemas.openxmlformats.org/officeDocument/2006/relationships/notesMaster" Target="/ppt/notesMasters/notesMaster1.xml" Id="Rb96d1823a3994f0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70a3c8efbfb43df" /><Relationship Type="http://schemas.openxmlformats.org/officeDocument/2006/relationships/notesMaster" Target="/ppt/notesMasters/notesMaster1.xml" Id="R5ab41d0574f04e7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8275edcb5f54027" /><Relationship Type="http://schemas.openxmlformats.org/officeDocument/2006/relationships/notesMaster" Target="/ppt/notesMasters/notesMaster1.xml" Id="R4a0f699b8044415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c7d50d62d384068" /><Relationship Type="http://schemas.openxmlformats.org/officeDocument/2006/relationships/notesMaster" Target="/ppt/notesMasters/notesMaster1.xml" Id="Rabd63a618ecf4fd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255de86b198437f" /><Relationship Type="http://schemas.openxmlformats.org/officeDocument/2006/relationships/notesMaster" Target="/ppt/notesMasters/notesMaster1.xml" Id="R41626588e5c44ae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1f779ee5bdb4930" /><Relationship Type="http://schemas.openxmlformats.org/officeDocument/2006/relationships/notesMaster" Target="/ppt/notesMasters/notesMaster1.xml" Id="Rfedaef5aaa954c8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3ebffbbae544019" /><Relationship Type="http://schemas.openxmlformats.org/officeDocument/2006/relationships/notesMaster" Target="/ppt/notesMasters/notesMaster1.xml" Id="R47c5b2ba7cd8420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df2d83e8b3944dd" /><Relationship Type="http://schemas.openxmlformats.org/officeDocument/2006/relationships/notesMaster" Target="/ppt/notesMasters/notesMaster1.xml" Id="R5907538bdb09453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ef57347529448fd" /><Relationship Type="http://schemas.openxmlformats.org/officeDocument/2006/relationships/notesMaster" Target="/ppt/notesMasters/notesMaster1.xml" Id="Rc9650739923746c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Contenido basado en la información proporcionada por el usuario. Imagen generada para esta presentación. Es una representación conceptual y no corresponde a un cliente ni a una institución real.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El dato de experiencia y los tipos de clientes provienen del usuario. No se mencionan nombres ni se muestran casos identificables. Imagen generada para esta presentación y usada como representación conceptual.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Necesidades sintetizadas exclusivamente a partir de las actividades y el objetivo comercial descritos por el usuario.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Proceso construido a partir de las actividades informadas por el usuario. La última frase aclara el papel operativo de COMUNIPRO y la autoridad del cliente.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Servicios descritos por el usuario. Visual generado previamente para COMUNIPRO y usado como representación abstracta de organización de información.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Servicios de administración de WhatsApp Business, atención inicial y canalización descritos por el usuario. Imagen generada como representación conceptual y no retrata a personal o clientes reales.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Canales y usos basados en la información del usuario. La distinción entre comunicación institucional y propaganda electoral se incluye de forma expresa. Imagen generada y conceptual.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Modelo operativo estructurado con base en todas las actividades descritas por el usuario.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Beneficios cualitativos derivados del modelo de servicio descrito por el usuario. No se incluyen métricas, resultados ni promesas cuantitativas.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Paquetes comerciales propuestos a partir de las actividades descritas. No incluyen precios, volúmenes o niveles de servicio no proporcionados por el usuario.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Diferenciadores basados en la experiencia y las capacidades declaradas por el usuario. Se incluye una delimitación expresa del alcance institucional.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Datos de contacto tomados de la presentación original de COMUNIPRO. Confirmar su vigencia antes de distribuir. Imagen generada como representación conceptual y reutilizada como fondo de cierre.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80385d7f067436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30b2c6460e84869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03c61d73da448a5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a1fc3ac4112426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6eb74e400554a0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42195e4a8834e5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8888EC3-333F-4027-82AA-3BDBD7165CF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8B50FE9-0131-4962-8E81-8CA734F86A0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5EF6E8A-E67D-45B7-8AF1-014790BE317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A4EF9B8-CC13-4E35-A7AA-7F03397BB17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CA753EE-24F8-4735-9688-4F5BD2C6A06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7F8BF2C-A492-4400-97AE-D50423B1C76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63EA2D2-C27A-4865-A797-C635C3844C3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27CF0D3A-F0E1-4F72-AC6C-1A18E470C3A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8278844-D952-4C53-B503-8B46288DFD2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D4B4118-6003-4327-BB9B-B302B00CC50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fc41fdccfa44c8a" /><Relationship Type="http://schemas.openxmlformats.org/officeDocument/2006/relationships/slideLayout" Target="/ppt/slideLayouts/slideLayout1.xml" Id="R08bfc34344af4e68" /><Relationship Type="http://schemas.openxmlformats.org/officeDocument/2006/relationships/slideLayout" Target="/ppt/slideLayouts/slideLayout2.xml" Id="R3188b2f1893e4783" /><Relationship Type="http://schemas.openxmlformats.org/officeDocument/2006/relationships/slideLayout" Target="/ppt/slideLayouts/slideLayout3.xml" Id="Rec8c3270295f4ede" /><Relationship Type="http://schemas.openxmlformats.org/officeDocument/2006/relationships/slideLayout" Target="/ppt/slideLayouts/slideLayout4.xml" Id="Ra615ba8e31b748b9" /><Relationship Type="http://schemas.openxmlformats.org/officeDocument/2006/relationships/slideLayout" Target="/ppt/slideLayouts/slideLayout5.xml" Id="R5a0132a8b696443e" /><Relationship Type="http://schemas.openxmlformats.org/officeDocument/2006/relationships/slideLayout" Target="/ppt/slideLayouts/slideLayout6.xml" Id="R19d36e27027d4ec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8bfc34344af4e68"/>
    <p:sldLayoutId xmlns:r="http://schemas.openxmlformats.org/officeDocument/2006/relationships" id="2147483650" r:id="R3188b2f1893e4783"/>
    <p:sldLayoutId xmlns:r="http://schemas.openxmlformats.org/officeDocument/2006/relationships" id="2147483651" r:id="Rec8c3270295f4ede"/>
    <p:sldLayoutId xmlns:r="http://schemas.openxmlformats.org/officeDocument/2006/relationships" id="2147483652" r:id="Ra615ba8e31b748b9"/>
    <p:sldLayoutId xmlns:r="http://schemas.openxmlformats.org/officeDocument/2006/relationships" id="2147483653" r:id="R5a0132a8b696443e"/>
    <p:sldLayoutId xmlns:r="http://schemas.openxmlformats.org/officeDocument/2006/relationships" id="2147483654" r:id="R19d36e27027d4ec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40a3872d8974c45" /><Relationship Type="http://schemas.openxmlformats.org/officeDocument/2006/relationships/image" Target="/ppt/media/image.png" Id="R4422effdc6cd4f19" /><Relationship Type="http://schemas.openxmlformats.org/officeDocument/2006/relationships/image" Target="/ppt/media/image2.png" Id="Rfcb02443fa7e4a3a" /><Relationship Type="http://schemas.openxmlformats.org/officeDocument/2006/relationships/notesSlide" Target="/ppt/notesSlides/notesSlide1.xml" Id="Re6d1727bf019446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dce011effb642bc" /><Relationship Type="http://schemas.openxmlformats.org/officeDocument/2006/relationships/image" Target="/ppt/media/image3.png" Id="R89e3cbf433bb443a" /><Relationship Type="http://schemas.openxmlformats.org/officeDocument/2006/relationships/notesSlide" Target="/ppt/notesSlides/notesSlide2.xml" Id="Rf72edc6278c4444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ccae83c82214bf5" /><Relationship Type="http://schemas.openxmlformats.org/officeDocument/2006/relationships/notesSlide" Target="/ppt/notesSlides/notesSlide3.xml" Id="R623484746a28408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fd11193b7474b5f" /><Relationship Type="http://schemas.openxmlformats.org/officeDocument/2006/relationships/notesSlide" Target="/ppt/notesSlides/notesSlide4.xml" Id="Rdb444373fb9442d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600feb627804392" /><Relationship Type="http://schemas.openxmlformats.org/officeDocument/2006/relationships/image" Target="/ppt/media/image4.png" Id="R201ce52176174873" /><Relationship Type="http://schemas.openxmlformats.org/officeDocument/2006/relationships/notesSlide" Target="/ppt/notesSlides/notesSlide5.xml" Id="Re8d1096bd3ef4c5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5b503304cfb4410" /><Relationship Type="http://schemas.openxmlformats.org/officeDocument/2006/relationships/image" Target="/ppt/media/image5.png" Id="Rb232a119be574a6b" /><Relationship Type="http://schemas.openxmlformats.org/officeDocument/2006/relationships/notesSlide" Target="/ppt/notesSlides/notesSlide6.xml" Id="R2607191d435b405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01afb91f2e84fa6" /><Relationship Type="http://schemas.openxmlformats.org/officeDocument/2006/relationships/image" Target="/ppt/media/image6.png" Id="R8c4d277f3eaa4d9f" /><Relationship Type="http://schemas.openxmlformats.org/officeDocument/2006/relationships/notesSlide" Target="/ppt/notesSlides/notesSlide7.xml" Id="Rf299327ea576456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acca51d66d042db" /><Relationship Type="http://schemas.openxmlformats.org/officeDocument/2006/relationships/notesSlide" Target="/ppt/notesSlides/notesSlide8.xml" Id="Re81d9fecf587412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43ffeb47dc84f0f" /><Relationship Type="http://schemas.openxmlformats.org/officeDocument/2006/relationships/notesSlide" Target="/ppt/notesSlides/notesSlide9.xml" Id="Re643772610234cf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a338dd5c667403c" /><Relationship Type="http://schemas.openxmlformats.org/officeDocument/2006/relationships/notesSlide" Target="/ppt/notesSlides/notesSlide10.xml" Id="Rc183f982ac7f4b1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8a72185d634198" /><Relationship Type="http://schemas.openxmlformats.org/officeDocument/2006/relationships/notesSlide" Target="/ppt/notesSlides/notesSlide11.xml" Id="Rd87948e7adc145a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89c817e91ac4fd1" /><Relationship Type="http://schemas.openxmlformats.org/officeDocument/2006/relationships/image" Target="/ppt/media/image7.png" Id="Rcf866eb762714150" /><Relationship Type="http://schemas.openxmlformats.org/officeDocument/2006/relationships/image" Target="/ppt/media/image8.png" Id="Ra5f5b46cac524db7" /><Relationship Type="http://schemas.openxmlformats.org/officeDocument/2006/relationships/notesSlide" Target="/ppt/notesSlides/notesSlide12.xml" Id="R25537408f54e46c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618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97D9E4-14E4-4FD4-A140-A89B4B6A0C8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22effdc6cd4f1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D70AC5-1AE3-45D5-AF6D-742DAA418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572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181B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12973D-08E7-4E03-A939-8DF947F78CD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b02443fa7e4a3a"/>
          <a:stretch xmlns:a="http://schemas.openxmlformats.org/drawingml/2006/main"/>
        </p:blipFill>
        <p:spPr>
          <a:xfrm xmlns:a="http://schemas.openxmlformats.org/drawingml/2006/main">
            <a:off x="669744" y="361950"/>
            <a:ext cx="2470513" cy="16954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5E6081-1770-45B5-8028-187CDFF29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00300"/>
            <a:ext cx="561975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75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94000"/>
              </a:lnSpc>
              <a:buNone/>
              <a:defRPr sz="3375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375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Comunicación institucional</a:t>
            </a:r>
          </a:p>
          <a:p xmlns:a="http://schemas.openxmlformats.org/drawingml/2006/main">
            <a:pPr algn="l">
              <a:lnSpc>
                <a:spcPct val="94000"/>
              </a:lnSpc>
              <a:buNone/>
              <a:defRPr sz="3375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375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que informa y atiende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A715C9-E326-4ED0-AFF9-6DFE7EFA9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57625"/>
            <a:ext cx="6286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28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10D2C4-63DE-4272-AD16-9A17418D4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71950"/>
            <a:ext cx="5143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D2D3D5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425" b="0">
                <a:solidFill>
                  <a:srgbClr val="D2D3D5"/>
                </a:solidFill>
                <a:latin typeface="Avenir Next"/>
                <a:ea typeface="Avenir Next"/>
                <a:cs typeface="Avenir Next"/>
              </a:defRPr>
            </a:pPr>
            <a:r>
              <a:rPr sz="1425" b="0">
                <a:solidFill>
                  <a:srgbClr val="D2D3D5"/>
                </a:solidFill>
                <a:latin typeface="Avenir Next"/>
                <a:ea typeface="Avenir Next"/>
                <a:cs typeface="Avenir Next"/>
              </a:rPr>
              <a:t>Operación profesional para gobiernos, legisladores, instituciones y organizaciones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6D63D4-B015-4603-B7EC-6B5CD08F9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75" b="1">
                <a:solidFill>
                  <a:srgbClr val="A9AAAC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675" b="1">
                <a:solidFill>
                  <a:srgbClr val="A9AAAC"/>
                </a:solidFill>
                <a:latin typeface="Avenir Next"/>
                <a:ea typeface="Avenir Next"/>
                <a:cs typeface="Avenir Next"/>
              </a:defRPr>
            </a:pPr>
            <a:r>
              <a:rPr sz="675" b="1">
                <a:solidFill>
                  <a:srgbClr val="A9AAAC"/>
                </a:solidFill>
                <a:latin typeface="Avenir Next"/>
                <a:ea typeface="Avenir Next"/>
                <a:cs typeface="Avenir Next"/>
              </a:rPr>
              <a:t>COMUNICACIÓN ESTRATÉGICA  /  INFORMACIÓN PÚBLICA  /  ATENCIÓN CIUDADANA</a:t>
            </a:r>
          </a:p>
        </p:txBody>
      </p:sp>
    </p:spTree>
    <p:extLst>
      <p:ext uri="{BB962C8B-B14F-4D97-AF65-F5344CB8AC3E}">
        <p14:creationId xmlns:p14="http://schemas.microsoft.com/office/powerpoint/2010/main" val="176360004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3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EF67AE-4F91-4665-A9A6-C1A6BB9EAED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e3cbf433bb443a"/>
          <a:srcRect xmlns:a="http://schemas.openxmlformats.org/drawingml/2006/main" l="25378" t="0" r="253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0"/>
            <a:ext cx="6000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1FA368-8469-42D2-8DF6-1D54C15B7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7151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3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1A9A30-A9E3-4189-98E7-6002B44D2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457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QUIÉNES SOMOS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FE2E07-8E81-439A-BA86-11A44B6B4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33425"/>
            <a:ext cx="4000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28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E94B7B-40F3-4D11-B494-65DB40E6B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4953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2925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Experiencia en</a:t>
            </a:r>
          </a:p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2925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comunicación pública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05576C-1646-48FE-BB49-6AE5D3958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95575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APROXIMADAMENTE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2D1796-C20D-4572-A582-87E3ED7B5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76550"/>
            <a:ext cx="1000125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850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90000"/>
              </a:lnSpc>
              <a:buNone/>
              <a:defRPr sz="5850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5850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9E8B14-3441-4904-97A1-7CACAD4F1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3171825"/>
            <a:ext cx="1143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2100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2100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años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E891F7-C87F-4A6A-9DBC-223175B1A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19550"/>
            <a:ext cx="4857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1350" b="0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de experiencia apoyando la comunicación digital de funcionarios públicos y sus equipos.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C38AF6-E495-4DA1-A6D4-01E35FE03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76825"/>
            <a:ext cx="476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8D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38AF97-AF95-4955-A9D6-D1D8ED52C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24475"/>
            <a:ext cx="4953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1200" b="0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200" b="0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Experiencia con presidencias municipales, equipos legislativos y operaciones de información institucional, sin divulgar identidades de clientes.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F37E59-2A03-45C4-BA34-5F56B7D2E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05575"/>
            <a:ext cx="4572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675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r">
              <a:lnSpc>
                <a:spcPct val="105000"/>
              </a:lnSpc>
              <a:buNone/>
              <a:defRPr sz="675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675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49604493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3E64ABF-1DB6-4620-B5AE-323CDBE3C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"/>
            <a:ext cx="457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NECESIDADES QUE ATENDEMOS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CC0351-B35C-4BE8-9FE5-07DF6D082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4000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28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4E2ADC-1F5E-4196-8F49-B779721BA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9048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98000"/>
              </a:lnSpc>
              <a:buNone/>
              <a:defRPr sz="292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2925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Cuando informar también implica atender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965D9A-E278-4905-8693-B24F3985E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85950"/>
            <a:ext cx="8096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35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1350" b="0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La actividad pública genera información constante y abre múltiples vías de contacto. El reto está en convertir ese flujo en una operación ordenada.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AFFC9B-DC22-4470-AC5A-0E1328A28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000375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9D5622-F3C1-405E-AD81-7CACB4AEB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962275"/>
            <a:ext cx="342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575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Información dispersa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D3EAAD-3E56-4A6B-8C7D-EB2E26CF4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6375" y="2981325"/>
            <a:ext cx="5810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4000"/>
              </a:lnSpc>
              <a:buNone/>
              <a:defRPr sz="120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1200" b="0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Publicaciones, actividades y anuncios aparecen en distintos momentos y canales.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BAA5AB-5C54-4465-9148-BA4D04748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14725"/>
            <a:ext cx="102393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8D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A001F9-7894-41E0-9270-4C156711F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743325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ECFD81-36FD-45E6-8423-007A520B0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705225"/>
            <a:ext cx="342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575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Mensajes que requieren adaptación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31E329-D8C0-4C13-806E-DE98171B4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6375" y="3724275"/>
            <a:ext cx="5810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4000"/>
              </a:lnSpc>
              <a:buNone/>
              <a:defRPr sz="120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1200" b="0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Cada canal necesita síntesis, tono y formato adecuados para su audiencia.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CC5862-793C-465E-A280-9E4E26712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257675"/>
            <a:ext cx="102393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8D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3CF156-DE34-402C-8282-EF910F786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86275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98F56F-B555-469D-84F4-CFFC03683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448175"/>
            <a:ext cx="342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575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Consultas sin una ruta clara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1DC7D7-8DFB-4100-BF23-194940319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6375" y="4467225"/>
            <a:ext cx="5810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4000"/>
              </a:lnSpc>
              <a:buNone/>
              <a:defRPr sz="120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1200" b="0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Dudas y solicitudes llegan por vías diversas y necesitan clasificación y canalización.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321C5B-9C1B-4AE6-B54C-528D75334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000625"/>
            <a:ext cx="102393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8DA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782D39-7E30-46F3-8EF8-924B4893C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229225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0BCC43-79EF-4E71-90D0-F33436C7C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191125"/>
            <a:ext cx="342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575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Equipos con carga operativa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6E1A30-3D52-4088-92A8-E9E18080A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6375" y="5210175"/>
            <a:ext cx="5810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4000"/>
              </a:lnSpc>
              <a:buNone/>
              <a:defRPr sz="120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1200" b="0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La comunicación cotidiana compite con otras responsabilidades institucionales.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66C58F-C652-4EF7-918C-89E894F2A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14287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75" b="1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675" b="1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675" b="1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COMUNIPRO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437DFB-EDA2-4605-A1AF-2165BDC74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05575"/>
            <a:ext cx="4572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675" b="1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r">
              <a:lnSpc>
                <a:spcPct val="105000"/>
              </a:lnSpc>
              <a:buNone/>
              <a:defRPr sz="675" b="1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675" b="1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57067118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3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A13B589-465B-45DE-A8E2-205AD5753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"/>
            <a:ext cx="457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PROPUESTA DE VALOR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53CF47-AB97-4B37-AB46-204A00AA0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4000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28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ADAE29-46D9-45F4-BCCC-E571DE3DD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9144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98000"/>
              </a:lnSpc>
              <a:buNone/>
              <a:defRPr sz="292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2925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Una operación que conecta comunicación y atención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1ABDF7-B90A-4636-B708-FC1135E96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95475"/>
            <a:ext cx="7905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35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1350" b="0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COMUNIPRO integra el trabajo editorial, la administración de canales y la atención inicial dentro de un proceso continuo.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452BAA-563B-480B-B4DA-44612CFC6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886200"/>
            <a:ext cx="9906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9CACD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CCBEAD-DC15-4E67-B86F-83F049D58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38004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628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8CD4CB-DE96-4E69-94C1-B809CB092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381375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ctr">
              <a:lnSpc>
                <a:spcPct val="105000"/>
              </a:lnSpc>
              <a:buNone/>
              <a:def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34B198-D2F3-4A55-A314-9471C4E76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4286250"/>
            <a:ext cx="1562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350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ctr">
              <a:lnSpc>
                <a:spcPct val="105000"/>
              </a:lnSpc>
              <a:buNone/>
              <a:defRPr sz="1350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350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Monitorear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3DD2D1-9B29-4887-B46B-B0931BED9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686300"/>
            <a:ext cx="14859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975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ctr">
              <a:lnSpc>
                <a:spcPct val="113000"/>
              </a:lnSpc>
              <a:buNone/>
              <a:defRPr sz="975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975" b="0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Actividad y publicaciones públicas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4A7D8E-1E2E-4B1E-9698-7C11DD6CF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7025" y="38004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181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8B3DF5-67C7-46E9-81A2-79D237049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3381375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ctr">
              <a:lnSpc>
                <a:spcPct val="105000"/>
              </a:lnSpc>
              <a:buNone/>
              <a:def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FA8548-C484-4585-8403-CFA978751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4286250"/>
            <a:ext cx="1562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350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ctr">
              <a:lnSpc>
                <a:spcPct val="105000"/>
              </a:lnSpc>
              <a:buNone/>
              <a:defRPr sz="1350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350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Seleccionar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90828C-7000-43BD-8BDC-09A612EFA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4686300"/>
            <a:ext cx="14859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975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ctr">
              <a:lnSpc>
                <a:spcPct val="113000"/>
              </a:lnSpc>
              <a:buNone/>
              <a:defRPr sz="975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975" b="0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Información que debe comunicarse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CA7424-1FE5-405F-8901-11C666261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8225" y="38004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181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ED1216-2F4C-4079-88CC-64E31488C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381375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ctr">
              <a:lnSpc>
                <a:spcPct val="105000"/>
              </a:lnSpc>
              <a:buNone/>
              <a:def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0D9BEF-980F-44B5-9849-7948357F9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4286250"/>
            <a:ext cx="1562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350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ctr">
              <a:lnSpc>
                <a:spcPct val="105000"/>
              </a:lnSpc>
              <a:buNone/>
              <a:defRPr sz="1350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350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Preparar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BD29FF-D60D-46F6-8A2D-FD04E0C26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686300"/>
            <a:ext cx="14859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975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ctr">
              <a:lnSpc>
                <a:spcPct val="113000"/>
              </a:lnSpc>
              <a:buNone/>
              <a:defRPr sz="975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975" b="0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Mensajes, síntesis y boletines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56998B-46DB-4B20-A37C-74F0CFC07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38004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181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42BAAF-3CF6-47EC-A2F9-A979EE7D2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3381375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ctr">
              <a:lnSpc>
                <a:spcPct val="105000"/>
              </a:lnSpc>
              <a:buNone/>
              <a:def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62C404-2CA5-44A8-9D25-55C073083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4286250"/>
            <a:ext cx="1562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350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ctr">
              <a:lnSpc>
                <a:spcPct val="105000"/>
              </a:lnSpc>
              <a:buNone/>
              <a:defRPr sz="1350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350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Difundir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CF8A00-1EA6-44C6-9A8F-61E10E82E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686300"/>
            <a:ext cx="14859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975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ctr">
              <a:lnSpc>
                <a:spcPct val="113000"/>
              </a:lnSpc>
              <a:buNone/>
              <a:defRPr sz="975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975" b="0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Canales autorizados por el cliente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8F427B6-A319-45E2-936D-85822F3A5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38004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181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7901418-1924-43A1-8292-41110F6B5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381375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ctr">
              <a:lnSpc>
                <a:spcPct val="105000"/>
              </a:lnSpc>
              <a:buNone/>
              <a:def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AAC2293-6F3A-42F1-9DD5-7D9CA9F7F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286250"/>
            <a:ext cx="1562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350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ctr">
              <a:lnSpc>
                <a:spcPct val="105000"/>
              </a:lnSpc>
              <a:buNone/>
              <a:defRPr sz="1350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350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Atender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5931EEF-D256-4FD9-A4F5-AB0520126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686300"/>
            <a:ext cx="14859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975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ctr">
              <a:lnSpc>
                <a:spcPct val="113000"/>
              </a:lnSpc>
              <a:buNone/>
              <a:defRPr sz="975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975" b="0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Mensajes y solicitudes iniciales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0F7309B-3064-49C2-9BA7-EC2910306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91825" y="38004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628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B08918F-3345-457B-99F3-F66A9430B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48950" y="3381375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ctr">
              <a:lnSpc>
                <a:spcPct val="105000"/>
              </a:lnSpc>
              <a:buNone/>
              <a:def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06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E16AB6B-1972-48EE-B91C-BAA724DAA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4286250"/>
            <a:ext cx="1562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350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ctr">
              <a:lnSpc>
                <a:spcPct val="105000"/>
              </a:lnSpc>
              <a:buNone/>
              <a:defRPr sz="1350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350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Canalizar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569A041-6D89-4FC8-A2FB-C77D43F4F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34600" y="4686300"/>
            <a:ext cx="14859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975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ctr">
              <a:lnSpc>
                <a:spcPct val="113000"/>
              </a:lnSpc>
              <a:buNone/>
              <a:defRPr sz="975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975" b="0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Peticiones hacia el enlace responsable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1CA30B7-5677-4DF6-87BA-C12A9B246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829300"/>
            <a:ext cx="723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12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ctr">
              <a:lnSpc>
                <a:spcPct val="105000"/>
              </a:lnSpc>
              <a:buNone/>
              <a:defRPr sz="112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125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El cliente mantiene la autoridad sobre cuentas, contenidos sensibles y respuestas institucionales.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EC6F8B6-6C9C-41B2-AA3E-C9F7A42E7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14287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75" b="1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675" b="1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675" b="1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COMUNIPRO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25F84FB-F316-497E-BF0C-4746BFBB0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05575"/>
            <a:ext cx="4572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675" b="1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r">
              <a:lnSpc>
                <a:spcPct val="105000"/>
              </a:lnSpc>
              <a:buNone/>
              <a:defRPr sz="675" b="1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675" b="1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8094300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618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A0EACB-E0AB-46F8-B980-127083155A3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1ce52176174873"/>
          <a:srcRect xmlns:a="http://schemas.openxmlformats.org/drawingml/2006/main" l="25573" t="0" r="2557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38875" y="0"/>
            <a:ext cx="5953125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785FD6-BE3F-4293-B6F1-189CBC0E0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81037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181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227F81-F1C3-49E2-835A-107C7FA27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457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SERVICIOS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257BBE-1CEC-4C06-93E8-1ECAC0D7D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33425"/>
            <a:ext cx="4000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28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EA746A-8348-4915-85DC-63B16ACF4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519112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5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Comunicación estratégica</a:t>
            </a:r>
          </a:p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5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e información pública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9DEF19-01AD-4669-855C-A9C898061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8DAB45-DEBE-4BCA-8938-5D1F234EB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81940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35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135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Monitoreo editorial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DF64C5-9DB4-43EC-9F46-8572184FC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2847975"/>
            <a:ext cx="2428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C7C7C7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050" b="0">
                <a:solidFill>
                  <a:srgbClr val="C7C7C7"/>
                </a:solidFill>
                <a:latin typeface="Avenir Next"/>
                <a:ea typeface="Avenir Next"/>
                <a:cs typeface="Avenir Next"/>
              </a:defRPr>
            </a:pPr>
            <a:r>
              <a:rPr sz="1050" b="0">
                <a:solidFill>
                  <a:srgbClr val="C7C7C7"/>
                </a:solidFill>
                <a:latin typeface="Avenir Next"/>
                <a:ea typeface="Avenir Next"/>
                <a:cs typeface="Avenir Next"/>
              </a:rPr>
              <a:t>Seguimiento de publicaciones y actividades públicas del cliente.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956C4B-B435-4EB3-BB07-A3C627B26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38550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4C4C4E-6552-4891-8475-4606ECB23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60045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35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135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Selección y síntesis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E620AF-2DE8-47F1-B3B3-66C9E636F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3629025"/>
            <a:ext cx="2428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C7C7C7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050" b="0">
                <a:solidFill>
                  <a:srgbClr val="C7C7C7"/>
                </a:solidFill>
                <a:latin typeface="Avenir Next"/>
                <a:ea typeface="Avenir Next"/>
                <a:cs typeface="Avenir Next"/>
              </a:defRPr>
            </a:pPr>
            <a:r>
              <a:rPr sz="1050" b="0">
                <a:solidFill>
                  <a:srgbClr val="C7C7C7"/>
                </a:solidFill>
                <a:latin typeface="Avenir Next"/>
                <a:ea typeface="Avenir Next"/>
                <a:cs typeface="Avenir Next"/>
              </a:rPr>
              <a:t>Identificación de la información relevante y reducción de contenidos extensos.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0A8424-4FBA-473B-B0FE-57CC54D8B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9600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D99D36-5BF3-49E5-82D7-B97EB25EB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38150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35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135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Redacción y adaptación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9B82B6-A2CA-49BD-A96A-F7511692A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4410075"/>
            <a:ext cx="2428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C7C7C7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050" b="0">
                <a:solidFill>
                  <a:srgbClr val="C7C7C7"/>
                </a:solidFill>
                <a:latin typeface="Avenir Next"/>
                <a:ea typeface="Avenir Next"/>
                <a:cs typeface="Avenir Next"/>
              </a:defRPr>
            </a:pPr>
            <a:r>
              <a:rPr sz="1050" b="0">
                <a:solidFill>
                  <a:srgbClr val="C7C7C7"/>
                </a:solidFill>
                <a:latin typeface="Avenir Next"/>
                <a:ea typeface="Avenir Next"/>
                <a:cs typeface="Avenir Next"/>
              </a:rPr>
              <a:t>Mensajes preparados para cada canal, audiencia y contexto institucional.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D4DA92-687F-4BBD-89E7-71672D6EC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00650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04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CC86A0-9B18-4E44-9EDA-F607C85F8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516255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35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135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Boletines informativos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2591B2-F11E-4138-A98C-75F2FF34F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5191125"/>
            <a:ext cx="2428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C7C7C7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050" b="0">
                <a:solidFill>
                  <a:srgbClr val="C7C7C7"/>
                </a:solidFill>
                <a:latin typeface="Avenir Next"/>
                <a:ea typeface="Avenir Next"/>
                <a:cs typeface="Avenir Next"/>
              </a:defRPr>
            </a:pPr>
            <a:r>
              <a:rPr sz="1050" b="0">
                <a:solidFill>
                  <a:srgbClr val="C7C7C7"/>
                </a:solidFill>
                <a:latin typeface="Avenir Next"/>
                <a:ea typeface="Avenir Next"/>
                <a:cs typeface="Avenir Next"/>
              </a:rPr>
              <a:t>Elaboración y difusión mediante canales permitidos y aprobados.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5105A0-B575-4D12-AFB0-8EEEB4E44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14287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75" b="1">
                <a:solidFill>
                  <a:srgbClr val="AFAFAF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675" b="1">
                <a:solidFill>
                  <a:srgbClr val="AFAFAF"/>
                </a:solidFill>
                <a:latin typeface="Avenir Next"/>
                <a:ea typeface="Avenir Next"/>
                <a:cs typeface="Avenir Next"/>
              </a:defRPr>
            </a:pPr>
            <a:r>
              <a:rPr sz="675" b="1">
                <a:solidFill>
                  <a:srgbClr val="AFAFAF"/>
                </a:solidFill>
                <a:latin typeface="Avenir Next"/>
                <a:ea typeface="Avenir Next"/>
                <a:cs typeface="Avenir Next"/>
              </a:rPr>
              <a:t>COMUNIPRO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1261F3-F1DC-4AEB-AD5C-7C40057F1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05575"/>
            <a:ext cx="4572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675" b="1">
                <a:solidFill>
                  <a:srgbClr val="AFAFAF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r">
              <a:lnSpc>
                <a:spcPct val="105000"/>
              </a:lnSpc>
              <a:buNone/>
              <a:defRPr sz="675" b="1">
                <a:solidFill>
                  <a:srgbClr val="AFAFAF"/>
                </a:solidFill>
                <a:latin typeface="Avenir Next"/>
                <a:ea typeface="Avenir Next"/>
                <a:cs typeface="Avenir Next"/>
              </a:defRPr>
            </a:pPr>
            <a:r>
              <a:rPr sz="675" b="1">
                <a:solidFill>
                  <a:srgbClr val="AFAFAF"/>
                </a:solidFill>
                <a:latin typeface="Avenir Next"/>
                <a:ea typeface="Avenir Next"/>
                <a:cs typeface="Avenir Next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79823328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71A7EE-7A6A-44B8-8EE0-25A83C305F1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32a119be574a6b"/>
          <a:srcRect xmlns:a="http://schemas.openxmlformats.org/drawingml/2006/main" l="35000" t="0" r="0" b="0"/>
          <a:stretch xmlns:a="http://schemas.openxmlformats.org/drawingml/2006/main"/>
        </p:blipFill>
        <p:spPr>
          <a:xfrm xmlns:a="http://schemas.openxmlformats.org/drawingml/2006/main">
            <a:off x="6705600" y="0"/>
            <a:ext cx="54864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1FCABE-7ABD-4227-AFB5-C8A59EF2C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199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8FB268-9685-402B-9005-DD09EB66B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"/>
            <a:ext cx="457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ATENCIÓN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BED889-64DF-4FBB-A17A-3F25455DC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4000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28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644762-6E81-43A9-A43E-64A9B604B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55721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98000"/>
              </a:lnSpc>
              <a:buNone/>
              <a:defRPr sz="2700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2700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Canales administrados y atención ciudadana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A5EAA8-DE28-4D2C-8809-55A45B8E0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429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35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1350" b="0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Una operación inicial que recibe, organiza y canaliza mensajes sin sustituir a las áreas responsables.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3ACC34-BA61-4DF9-99DA-667696A69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95675"/>
            <a:ext cx="66675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28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428A2B-1142-471C-A7B8-AF6819B16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3467100"/>
            <a:ext cx="1952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WhatsApp Business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E569BE-F0FE-45F0-82D0-FCF7B2AB1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3476625"/>
            <a:ext cx="33813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05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1050" b="0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Administración de cuentas autorizadas por el cliente.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4B30A8-92BE-4F3E-ABC7-594EA1FB1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81475"/>
            <a:ext cx="66675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28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B938AB-129F-4F43-80C5-7C18DE362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152900"/>
            <a:ext cx="1952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Atención inicial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E24310-C3F9-4661-96D8-AB9D331C0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4162425"/>
            <a:ext cx="33813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05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1050" b="0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Recepción de dudas, mensajes y solicitudes ciudadanas.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55C701-B27F-494C-82A0-5EACD4356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67275"/>
            <a:ext cx="66675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28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5AEE6A-6B2A-4C22-8D5E-1933522F7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838700"/>
            <a:ext cx="1952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Organización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C1790E-E81B-402E-BEF5-1C37424A3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4848225"/>
            <a:ext cx="33813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05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1050" b="0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Clasificación de consultas mediante un enlace asignado.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9186D9-1119-4795-AF48-BC3F0CABA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53075"/>
            <a:ext cx="66675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28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A56DDF-1AE8-44BC-8D6A-1812AF7E3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5524500"/>
            <a:ext cx="1952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Canalización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B526AE-F28E-45C3-AD84-00FE31486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5534025"/>
            <a:ext cx="33813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05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1050" b="0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Envío de cada petición hacia el enlace correspondiente.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1EF493-8571-4253-AD66-722DF9573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14287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75" b="1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675" b="1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675" b="1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COMUNIPRO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A2774D-4AE7-4310-A8AA-5F336631A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05575"/>
            <a:ext cx="4572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675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r">
              <a:lnSpc>
                <a:spcPct val="105000"/>
              </a:lnSpc>
              <a:buNone/>
              <a:defRPr sz="675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675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52623303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618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76063E-EE86-45E7-B2FD-FECA2D2EAE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4d277f3eaa4d9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59399F-4839-48C0-B6AC-97AE589BD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3817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181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F9C325-63D0-4E1B-90BA-3E9991198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457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CANALES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17AE4B-D332-403B-A067-CBE6D7CC0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33425"/>
            <a:ext cx="4000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28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0C963B-0480-41FF-8EA1-5C858EE43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4572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75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94000"/>
              </a:lnSpc>
              <a:buNone/>
              <a:defRPr sz="3075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075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Comunicación</a:t>
            </a:r>
          </a:p>
          <a:p xmlns:a="http://schemas.openxmlformats.org/drawingml/2006/main">
            <a:pPr algn="l">
              <a:lnSpc>
                <a:spcPct val="94000"/>
              </a:lnSpc>
              <a:buNone/>
              <a:defRPr sz="3075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075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multicanal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B043B2-7598-407C-9805-1D4EA4367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476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C9C9C9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350" b="0">
                <a:solidFill>
                  <a:srgbClr val="C9C9C9"/>
                </a:solidFill>
                <a:latin typeface="Avenir Next"/>
                <a:ea typeface="Avenir Next"/>
                <a:cs typeface="Avenir Next"/>
              </a:defRPr>
            </a:pPr>
            <a:r>
              <a:rPr sz="1350" b="0">
                <a:solidFill>
                  <a:srgbClr val="C9C9C9"/>
                </a:solidFill>
                <a:latin typeface="Avenir Next"/>
                <a:ea typeface="Avenir Next"/>
                <a:cs typeface="Avenir Next"/>
              </a:rPr>
              <a:t>Cada canal cumple una función distinta dentro de la operación institucional.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FA7B13-E87B-41BB-A5AE-345E9BE2E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WHATSAPP BUSINESS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B50A09-B501-4FB8-83FD-A7E6CCC58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43300"/>
            <a:ext cx="4619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4000"/>
              </a:lnSpc>
              <a:buNone/>
              <a:defRPr sz="1125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1125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Información directa, recepción de mensajes y atención inicial.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CA6806-C72F-480E-B901-EFFCF5B9B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SMS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AD4D70-82D2-4556-94E7-BF09873AE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00550"/>
            <a:ext cx="4619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4000"/>
              </a:lnSpc>
              <a:buNone/>
              <a:defRPr sz="1125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1125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Mensajes breves para destinatarios definidos por el cliente.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4B129B-CF9C-4656-977D-DAA34B1CD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MEDIOS DIGITALES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F27BEA-EFDC-4C5A-AEE3-30F059E16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57800"/>
            <a:ext cx="4619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4000"/>
              </a:lnSpc>
              <a:buNone/>
              <a:defRPr sz="1125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1125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Continuidad de la información pública en los canales institucionales.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B4C928-6DDA-4DB0-A36E-8BD12C2DE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43600"/>
            <a:ext cx="4762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5B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4334D7-13C6-4960-9245-34549C5CB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15050"/>
            <a:ext cx="533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D7D7D7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D7D7D7"/>
                </a:solidFill>
                <a:latin typeface="Avenir Next"/>
                <a:ea typeface="Avenir Next"/>
                <a:cs typeface="Avenir Next"/>
              </a:defRPr>
            </a:pPr>
            <a:r>
              <a:rPr sz="975" b="1">
                <a:solidFill>
                  <a:srgbClr val="D7D7D7"/>
                </a:solidFill>
                <a:latin typeface="Avenir Next"/>
                <a:ea typeface="Avenir Next"/>
                <a:cs typeface="Avenir Next"/>
              </a:rPr>
              <a:t>Comunicación institucional e información pública. No propaganda electoral.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3A100D-C9CA-4594-B631-9D5AC9E83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05575"/>
            <a:ext cx="4572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675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r">
              <a:lnSpc>
                <a:spcPct val="105000"/>
              </a:lnSpc>
              <a:buNone/>
              <a:defRPr sz="675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675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56015777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3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86EE392-1ED0-4458-B82A-F8ADD1A5F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"/>
            <a:ext cx="457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CÓMO FUNCIONA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B57042-153C-4A9A-A3F6-2B4CADBAE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4000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28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1CBFF5-C32B-4557-AD75-3D373371E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723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98000"/>
              </a:lnSpc>
              <a:buNone/>
              <a:defRPr sz="292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2925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Modelo operativo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679BF4-B4D4-43E3-A7AA-416E4106F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66900"/>
            <a:ext cx="7524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35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1350" b="0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El servicio se configura con el cliente y mantiene una secuencia clara desde el monitoreo hasta la canalización.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6F4DBB-A8AE-4B23-9342-5FBB35D30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05125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55BDF3-5E2C-4FAC-8593-B4FA01B1F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67075"/>
            <a:ext cx="3143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72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725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Activación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2CCFDE-8727-4F2F-812B-D7A18614C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43325"/>
            <a:ext cx="3143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4000"/>
              </a:lnSpc>
              <a:buNone/>
              <a:defRPr sz="1125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1125" b="0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Objetivos, cuentas y enlaces autorizados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FB8420-B66E-4558-8B82-5479299C1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2905125"/>
            <a:ext cx="9525" cy="123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8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6D5EB4-291C-4DE8-9564-5A4E98629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2905125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548DF6-690B-45DE-B31B-22BBB810A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3267075"/>
            <a:ext cx="3143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72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725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Monitoreo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FB5194-7982-4E69-AF9C-610113761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3743325"/>
            <a:ext cx="3143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4000"/>
              </a:lnSpc>
              <a:buNone/>
              <a:defRPr sz="1125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1125" b="0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Publicaciones y actividades públicas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E2408B-7849-4327-85E9-ECD3E74AA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81925" y="2905125"/>
            <a:ext cx="9525" cy="123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8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908CBC-C6AB-43B9-81DA-A90C72111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905125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CA3CE6-EADC-4A5E-BB60-5A5F67623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267075"/>
            <a:ext cx="3143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72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725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Curaduría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233796-8C13-4084-9338-25CBFDB11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743325"/>
            <a:ext cx="3143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4000"/>
              </a:lnSpc>
              <a:buNone/>
              <a:defRPr sz="1125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1125" b="0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Selección, síntesis y prioridad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5FA602-44A0-475C-BB6A-0586CA0BA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165757-DB31-49C5-9786-5639EA030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33950"/>
            <a:ext cx="3143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72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725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Producción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64A78C-0DF3-4DB0-AE8A-E61A07FC1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0200"/>
            <a:ext cx="3143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4000"/>
              </a:lnSpc>
              <a:buNone/>
              <a:defRPr sz="1125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1125" b="0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Redacción y adaptación por canal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68ABE9-45B2-44E4-96FE-AFBA61EE0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4572000"/>
            <a:ext cx="9525" cy="123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8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FFF018-BF6C-4CEE-878B-9DC81C410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45720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05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410789-CD7D-4482-B42C-1D8467346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4933950"/>
            <a:ext cx="3143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72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725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Difusión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4016AAA-A024-4D50-AEF1-D3A740195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5410200"/>
            <a:ext cx="3143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4000"/>
              </a:lnSpc>
              <a:buNone/>
              <a:defRPr sz="1125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1125" b="0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Boletines, WhatsApp, SMS o medios digitales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47F3D24-BE09-4470-9133-B2CD99341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81925" y="4572000"/>
            <a:ext cx="9525" cy="123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8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9F3BF04-42D8-4FAF-BA31-4BC1B18FE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5720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06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CB79D7A-8D1B-4BF6-B68F-725E69F68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933950"/>
            <a:ext cx="3143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72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725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Atención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90A218D-16E5-44BB-A7FE-FC6B022F5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410200"/>
            <a:ext cx="3143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4000"/>
              </a:lnSpc>
              <a:buNone/>
              <a:defRPr sz="1125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1125" b="0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Recepción inicial y canalización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78FA412-AC61-4318-A82B-53F7E581D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577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8DA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30482B5-99AE-4842-A5D9-EF2EB01B3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14287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75" b="1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675" b="1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675" b="1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COMUNIPRO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35AE56F-4F28-4BC6-B481-4DF98A07F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05575"/>
            <a:ext cx="4572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675" b="1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r">
              <a:lnSpc>
                <a:spcPct val="105000"/>
              </a:lnSpc>
              <a:buNone/>
              <a:defRPr sz="675" b="1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675" b="1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37974800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39BA70D-463C-42D0-9C78-2985AB629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"/>
            <a:ext cx="457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BENEFICIOS PARA EL CLIENTE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AFC560-9FC9-4B9D-AA98-C2E863658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4000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28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D143CF-15D6-40E9-9369-3F444F4CE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8096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98000"/>
              </a:lnSpc>
              <a:buNone/>
              <a:defRPr sz="292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2925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Orden operativo y continuidad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C12BB3-CB2B-4DF0-A0E6-DF0730563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57375"/>
            <a:ext cx="7810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35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1350" b="0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COMUNIPRO aporta capacidad diaria para que la información pública y la atención inicial no dependan de esfuerzos aislados.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22AC13-A904-4AAB-8CB7-1EFE7C370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5275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AB892C-58A5-420E-A954-FE9579CAB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924175"/>
            <a:ext cx="2905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500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500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Continuidad informativa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1871C6-50AB-4120-A059-A5F2CE0E5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943225"/>
            <a:ext cx="6096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4000"/>
              </a:lnSpc>
              <a:buNone/>
              <a:defRPr sz="120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1200" b="0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La actividad pública mantiene una ruta constante hacia los canales definidos.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17A901-E4FD-4348-AF5D-0DBF92B25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09950"/>
            <a:ext cx="10001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8D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5F940B-684D-4335-BEC1-DC4380461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90925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3C8945-E9D0-4B5B-A8DA-11585BE6A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562350"/>
            <a:ext cx="2905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500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500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Mensajes más claros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62D8EC-CE5F-4BFB-87F5-7309145CE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581400"/>
            <a:ext cx="6096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4000"/>
              </a:lnSpc>
              <a:buNone/>
              <a:defRPr sz="120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1200" b="0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La información se sintetiza y adapta antes de su difusión.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D9DA67-6428-4750-97A0-C1EA667FB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48125"/>
            <a:ext cx="10001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8D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67B9B6-6A6D-4220-8F7E-B4B49C8B1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2291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B52D43-3D47-422E-8834-76E5CAD40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200525"/>
            <a:ext cx="2905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500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500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Consultas organizadas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0CB0C0-F67E-471A-BF2E-DD138DE93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219575"/>
            <a:ext cx="6096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4000"/>
              </a:lnSpc>
              <a:buNone/>
              <a:defRPr sz="120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1200" b="0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Las solicitudes reciben una clasificación inicial y una ruta de canalización.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97AEDF-ACA2-44FA-B0EF-A1E46B370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686300"/>
            <a:ext cx="10001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8DA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A8E8EA-BE4E-4A0E-8C64-745AB8240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867275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F29CBE-CD19-4E30-A8FF-82796E9C9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838700"/>
            <a:ext cx="2905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500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500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Capacidad operativa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7B75FA-63E8-4065-8AF1-56DE5E52E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857750"/>
            <a:ext cx="6096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4000"/>
              </a:lnSpc>
              <a:buNone/>
              <a:defRPr sz="120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1200" b="0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El equipo del cliente conserva tiempo para decisiones y respuestas de fondo.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9C0C19-EA3E-4661-985D-9D4997DCC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24475"/>
            <a:ext cx="10001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8DA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9A2327-848E-4F96-8CE4-661908153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50545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05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F9795D-5874-4E32-800B-8A5695015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476875"/>
            <a:ext cx="2905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500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500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Criterios compartidos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3BDE760-3944-4AB9-8FE2-CBB054288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5495925"/>
            <a:ext cx="6096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4000"/>
              </a:lnSpc>
              <a:buNone/>
              <a:defRPr sz="120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1200" b="0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La operación sigue lineamientos acordados para contenidos, canales y atención.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7BE2BC4-4940-4F22-98B6-55C3BEB3E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14287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75" b="1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675" b="1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675" b="1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COMUNIPRO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92A5A81-0E51-472A-A893-7ED56AA6A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05575"/>
            <a:ext cx="4572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675" b="1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r">
              <a:lnSpc>
                <a:spcPct val="105000"/>
              </a:lnSpc>
              <a:buNone/>
              <a:defRPr sz="675" b="1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675" b="1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62883811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3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382767A8-BEA3-4A36-92B2-0F8386029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"/>
            <a:ext cx="457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PROPUESTA COMERCIAL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966BE5-82FF-4913-B1BB-6CB322E5C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4000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28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9A8B0C-BBC0-41DB-A9E5-6EEC25169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7429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98000"/>
              </a:lnSpc>
              <a:buNone/>
              <a:defRPr sz="292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2925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Planes de servicio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9238E0-A5BB-492D-8ADC-690D44171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47850"/>
            <a:ext cx="7810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35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1350" b="0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Tres niveles de alcance para iniciar con una necesidad concreta y ampliar la operación cuando el cliente lo requiera.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207EB4-E139-48B8-9E70-8217CFAD1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868B77-E6D3-4FB8-910F-5435F16FF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57550"/>
            <a:ext cx="31908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98000"/>
              </a:lnSpc>
              <a:buNone/>
              <a:defRPr sz="1950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950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Información activa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C1812C-A7EE-46F7-A377-4CE83003A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3143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5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75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750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COMUNICACIÓN PÚBLICA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83C446-4F94-4458-B81A-91CA6662D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52950"/>
            <a:ext cx="95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181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3C25CA-5834-4575-823A-6138284BE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4438650"/>
            <a:ext cx="2905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050" b="0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Monitoreo de actividad pública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575826-2E98-4358-9354-BDEF6E0A4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76800"/>
            <a:ext cx="95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181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65EC8E-39E1-498B-BA4D-AE7E14125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4762500"/>
            <a:ext cx="2905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050" b="0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Selección y síntesis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78028B-D113-4D49-9487-65639A03E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00650"/>
            <a:ext cx="95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181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D9226C-1D8D-477E-A388-F8C254FA1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5086350"/>
            <a:ext cx="2905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050" b="0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Redacción y adaptación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9E35B4-A84C-4648-8E27-F9F83855D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95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181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B6DD77-B4E0-4B62-9482-386085F10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5410200"/>
            <a:ext cx="2905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050" b="0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Boletines informativos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A208AC-E78D-44EC-861B-576DAD934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0525" y="2809875"/>
            <a:ext cx="9525" cy="2905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8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544E00-1F94-4678-8582-FFA653524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285750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A2F163-9908-47EE-810C-FFCF21F4F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3257550"/>
            <a:ext cx="31908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98000"/>
              </a:lnSpc>
              <a:buNone/>
              <a:defRPr sz="1950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950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Gestión ciudadana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A02E24-4EB5-42ED-B603-86D42D201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3981450"/>
            <a:ext cx="3143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5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75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750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CANALES Y ATENCIÓN INICIAL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768450-BECB-4C1A-B492-3758AEB39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4552950"/>
            <a:ext cx="95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181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C4BCA7-FF33-45AB-91DB-0F3B0C636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438650"/>
            <a:ext cx="2905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050" b="0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Incluye Información activa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9ECC9F7-CF68-4F14-BA6A-654C30BB7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4876800"/>
            <a:ext cx="95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181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A6C841E-FD8C-4F72-A232-5805608B4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762500"/>
            <a:ext cx="2905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050" b="0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WhatsApp Business autorizado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457AF54-DC45-462E-9D61-10408B75C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5200650"/>
            <a:ext cx="95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181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6FFBE4A-D74E-4B04-9A73-4630F41C5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5086350"/>
            <a:ext cx="2905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050" b="0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Organización de consultas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57B0137-C2C3-4B05-8D14-4FCF67480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5524500"/>
            <a:ext cx="95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181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349C8A9-4DB7-4879-B68E-2C423B999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5410200"/>
            <a:ext cx="2905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050" b="0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Canalización de solicitudes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8C7C76A-03D2-4E9D-8D20-E16CA26D4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2809875"/>
            <a:ext cx="9525" cy="2905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8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9337826-1F30-4EAE-877F-2ADDC0100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85750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03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BABA437-341A-4798-A333-8BAC399E2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257550"/>
            <a:ext cx="31908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98000"/>
              </a:lnSpc>
              <a:buNone/>
              <a:defRPr sz="1950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950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Operación integral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9105E69-7708-4104-B1C6-357824FF2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981450"/>
            <a:ext cx="3143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5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75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750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COMUNICACIÓN MULTICANAL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DD14674-284D-45E2-BABF-F3F22AF41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552950"/>
            <a:ext cx="95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28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CC4EE8D-CD0E-4825-95F3-023D07E27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6775" y="4438650"/>
            <a:ext cx="2905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050" b="0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Incluye Gestión ciudadana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FC5363C-21F1-4142-B8FE-F6A362C4A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876800"/>
            <a:ext cx="95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28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DA15C7A-98CB-474C-9F89-32D7370F9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6775" y="4762500"/>
            <a:ext cx="2905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050" b="0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Mensajería SMS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5EE8B8A-D5F3-44E1-B49C-573C9E6B4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5200650"/>
            <a:ext cx="95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28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7BB5DF6E-D36D-45EB-86DA-4EA6C50C5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6775" y="5086350"/>
            <a:ext cx="2905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050" b="0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Coordinación de canales digitales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A1192785-E42C-493A-B26F-6F33296C0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5524500"/>
            <a:ext cx="95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28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F7CF275-BF74-49D1-83C9-104BF8BA4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6775" y="5410200"/>
            <a:ext cx="2905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050" b="0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Seguimiento operativo recurrente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A9E62177-3C20-4EFF-A328-44C92C3E4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53150"/>
            <a:ext cx="857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1050" b="0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La propuesta final define horarios, volumen, frecuencia, canales y responsabilidades de cada parte.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3EA0A2C-9425-403E-8A05-B3BE05418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14287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75" b="1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675" b="1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675" b="1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COMUNIPRO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EFD51C86-CB13-4003-852A-4FB94EF3C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05575"/>
            <a:ext cx="4572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675" b="1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r">
              <a:lnSpc>
                <a:spcPct val="105000"/>
              </a:lnSpc>
              <a:buNone/>
              <a:defRPr sz="675" b="1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675" b="1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05564546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F92AEF8-3117-41D0-ADCB-2D5E66644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"/>
            <a:ext cx="457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900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ELEMENTOS DIFERENCIADORES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B5257A-9851-46C4-B270-AE622664E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4000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28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0D41FF-A2AB-4517-8AFD-4642FFA8D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8572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98000"/>
              </a:lnSpc>
              <a:buNone/>
              <a:defRPr sz="292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2925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Capacidad para contratos recurrentes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78EFB1-367B-4B0E-8F52-3F24CBD01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57375"/>
            <a:ext cx="7810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350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1350" b="0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Una combinación de experiencia en comunicación pública, criterio editorial y operación diaria de canales.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D6A54C-48E0-43D6-A7F4-76F03BFD9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527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APROXIMADAMENTE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2A9075-7D57-44F3-BCCB-9C6238AC4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19450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90000"/>
              </a:lnSpc>
              <a:buNone/>
              <a:defRPr sz="3900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3900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5 años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F7F1FD-29F9-46A8-8898-444A7DFAA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2952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1275" b="0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de experiencia en servicios de comunicación digital para funcionarios públicos y sus equipos.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2A0722-36DA-41BF-8F3E-7AFC6B9D3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905125"/>
            <a:ext cx="9525" cy="2524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8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05821F-2AA2-4B1D-82FE-A193E9C2F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2905125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9912F3-11A2-4807-BE69-9ECFF3490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325755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575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Contexto público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151D74-0040-45C3-995C-195F08CCB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3695700"/>
            <a:ext cx="2857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4000"/>
              </a:lnSpc>
              <a:buNone/>
              <a:defRPr sz="1125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1125" b="0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Comprensión del ritmo y sensibilidad de la comunicación institucional.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A9AF6D-7E86-4B42-9324-0D1B65259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05125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A80973-808F-4B39-995D-3F6785CEF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25755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575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Discreción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787738-48AB-4E01-ABCA-1C45EE458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695700"/>
            <a:ext cx="2857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4000"/>
              </a:lnSpc>
              <a:buNone/>
              <a:defRPr sz="1125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1125" b="0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Manejo reservado de cuentas, contenidos y consultas recibidas.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4EA446-E44B-4493-9948-111FB4A18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4333875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CAA46C-E7A8-4DFB-98A3-A1B8D6745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468630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575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Criterio editorial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04DF15-F966-4C32-8486-6DEE59CA7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5124450"/>
            <a:ext cx="2857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4000"/>
              </a:lnSpc>
              <a:buNone/>
              <a:defRPr sz="1125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1125" b="0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Capacidad para seleccionar, sintetizar y adaptar información.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DC7A23-D1A4-4645-9A07-57139A0FC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333875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DC737F-8A25-45F9-8925-CB5838ACB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68630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16181B"/>
                </a:solidFill>
                <a:latin typeface="Avenir Next"/>
                <a:ea typeface="Avenir Next"/>
                <a:cs typeface="Avenir Next"/>
              </a:defRPr>
            </a:pPr>
            <a:r>
              <a:rPr sz="1575" b="1">
                <a:solidFill>
                  <a:srgbClr val="16181B"/>
                </a:solidFill>
                <a:latin typeface="Avenir Next"/>
                <a:ea typeface="Avenir Next"/>
                <a:cs typeface="Avenir Next"/>
              </a:rPr>
              <a:t>Operación conectada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21DCD5-97A3-4DFC-80AA-F085270EB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5124450"/>
            <a:ext cx="2857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4000"/>
              </a:lnSpc>
              <a:buNone/>
              <a:defRPr sz="1125" b="0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1125" b="0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Comunicación, canales y atención inicial dentro del mismo servicio.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040EEC-5CDA-4666-AE2B-0362998D2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29300"/>
            <a:ext cx="108204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181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6EDA77-6D65-40F9-9C12-8B21C41B3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943600"/>
            <a:ext cx="10382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975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ctr">
              <a:lnSpc>
                <a:spcPct val="105000"/>
              </a:lnSpc>
              <a:buNone/>
              <a:defRPr sz="975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975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Alcance institucional: información pública, comunicación de actividades y atención ciudadana. Sin propaganda electoral.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BD0C2A3-7740-486D-9AA5-6C0CE72FC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14287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75" b="1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675" b="1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675" b="1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COMUNIPRO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C5F73BC-39B2-4CE2-BD1B-FF5B7CF04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05575"/>
            <a:ext cx="4572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675" b="1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r">
              <a:lnSpc>
                <a:spcPct val="105000"/>
              </a:lnSpc>
              <a:buNone/>
              <a:defRPr sz="675" b="1">
                <a:solidFill>
                  <a:srgbClr val="71757A"/>
                </a:solidFill>
                <a:latin typeface="Avenir Next"/>
                <a:ea typeface="Avenir Next"/>
                <a:cs typeface="Avenir Next"/>
              </a:defRPr>
            </a:pPr>
            <a:r>
              <a:rPr sz="675" b="1">
                <a:solidFill>
                  <a:srgbClr val="71757A"/>
                </a:solidFill>
                <a:latin typeface="Avenir Next"/>
                <a:ea typeface="Avenir Next"/>
                <a:cs typeface="Avenir Next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08086099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618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20D769-8A5D-45E9-8230-21D2F8297A7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866eb76271415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6216A1-C7B4-4671-A6EC-3DE2F4EF9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181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79F2EE-2BBF-4E76-9B60-931FF2D2C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095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282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9F021B-CE6E-40C8-805E-19CFB66CA89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f5b46cac524db7"/>
          <a:stretch xmlns:a="http://schemas.openxmlformats.org/drawingml/2006/main"/>
        </p:blipFill>
        <p:spPr>
          <a:xfrm xmlns:a="http://schemas.openxmlformats.org/drawingml/2006/main">
            <a:off x="688794" y="361950"/>
            <a:ext cx="2470513" cy="16954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0CEDB6-EF09-47FD-BAAB-E525B085A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14600"/>
            <a:ext cx="6191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95000"/>
              </a:lnSpc>
              <a:buNone/>
              <a:defRPr sz="33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3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Una propuesta ajustada</a:t>
            </a:r>
          </a:p>
          <a:p xmlns:a="http://schemas.openxmlformats.org/drawingml/2006/main">
            <a:pPr algn="l">
              <a:lnSpc>
                <a:spcPct val="95000"/>
              </a:lnSpc>
              <a:buNone/>
              <a:defRPr sz="33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3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a su operación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54DE4F-C20B-4D82-88FE-B2131DA97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52875"/>
            <a:ext cx="571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D0D0D0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D0D0D0"/>
                </a:solidFill>
                <a:latin typeface="Avenir Next"/>
                <a:ea typeface="Avenir Next"/>
                <a:cs typeface="Avenir Next"/>
              </a:defRPr>
            </a:pPr>
            <a:r>
              <a:rPr sz="1425" b="0">
                <a:solidFill>
                  <a:srgbClr val="D0D0D0"/>
                </a:solidFill>
                <a:latin typeface="Avenir Next"/>
                <a:ea typeface="Avenir Next"/>
                <a:cs typeface="Avenir Next"/>
              </a:rPr>
              <a:t>Definamos los canales, horarios y alcances que necesita su equipo.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E21701-4452-4738-B0F9-7BC3591C5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428750"/>
            <a:ext cx="19050" cy="3810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1616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67653A-51E0-450A-8BE8-81FAF083C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619250"/>
            <a:ext cx="3143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defRPr>
            </a:pPr>
            <a:r>
              <a:rPr sz="825" b="1">
                <a:solidFill>
                  <a:srgbClr val="D62828"/>
                </a:solidFill>
                <a:latin typeface="Avenir Next"/>
                <a:ea typeface="Avenir Next"/>
                <a:cs typeface="Avenir Next"/>
              </a:rPr>
              <a:t>SOLICITE UNA PROPUESTA PERSONALIZADA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F77214-74A0-4B79-8002-FCF9BCC68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362200"/>
            <a:ext cx="314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165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Luis López Torres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C2FB95-C6CA-49D4-8137-9C22D1A1B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105150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D0D0D0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D0D0D0"/>
                </a:solidFill>
                <a:latin typeface="Avenir Next"/>
                <a:ea typeface="Avenir Next"/>
                <a:cs typeface="Avenir Next"/>
              </a:defRPr>
            </a:pPr>
            <a:r>
              <a:rPr sz="1200" b="0">
                <a:solidFill>
                  <a:srgbClr val="D0D0D0"/>
                </a:solidFill>
                <a:latin typeface="Avenir Next"/>
                <a:ea typeface="Avenir Next"/>
                <a:cs typeface="Avenir Next"/>
              </a:rPr>
              <a:t>luis.lopez.t84@gmail.com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CECF7E-69FC-4636-9505-2C33A0ACE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58140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D0D0D0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D0D0D0"/>
                </a:solidFill>
                <a:latin typeface="Avenir Next"/>
                <a:ea typeface="Avenir Next"/>
                <a:cs typeface="Avenir Next"/>
              </a:defRPr>
            </a:pPr>
            <a:r>
              <a:rPr sz="1200" b="0">
                <a:solidFill>
                  <a:srgbClr val="D0D0D0"/>
                </a:solidFill>
                <a:latin typeface="Avenir Next"/>
                <a:ea typeface="Avenir Next"/>
                <a:cs typeface="Avenir Next"/>
              </a:rPr>
              <a:t>352 100 4478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30705B-0C79-471A-AA98-13BEE138C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810125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50" b="1">
                <a:solidFill>
                  <a:srgbClr val="A9A9A9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750" b="1">
                <a:solidFill>
                  <a:srgbClr val="A9A9A9"/>
                </a:solidFill>
                <a:latin typeface="Avenir Next"/>
                <a:ea typeface="Avenir Next"/>
                <a:cs typeface="Avenir Next"/>
              </a:defRPr>
            </a:pPr>
            <a:r>
              <a:rPr sz="750" b="1">
                <a:solidFill>
                  <a:srgbClr val="A9A9A9"/>
                </a:solidFill>
                <a:latin typeface="Avenir Next"/>
                <a:ea typeface="Avenir Next"/>
                <a:cs typeface="Avenir Next"/>
              </a:rPr>
              <a:t>COMUNICACIÓN ESTRATÉGICA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4AF1D2-80BD-42EB-9EC4-0DC1310D8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05575"/>
            <a:ext cx="4572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675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r">
              <a:lnSpc>
                <a:spcPct val="105000"/>
              </a:lnSpc>
              <a:buNone/>
              <a:defRPr sz="675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675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07382975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2026-10-09T05:52:58.8760000Z</dcterms:created>
  <dcterms:modified xsi:type="dcterms:W3CDTF">2026-10-09T05:52:58.8760000Z</dcterms:modified>
</coreProperties>
</file>